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4EAB-D78E-4A1A-9630-38F88089D50B}" type="datetimeFigureOut">
              <a:rPr lang="en-US" smtClean="0"/>
              <a:t>1/1/2005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DBBB5-2BED-44E8-B16E-48A66EF945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60985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Algerian" pitchFamily="82" charset="0"/>
              </a:rPr>
              <a:t>ORIENTATION</a:t>
            </a:r>
            <a:br>
              <a:rPr lang="en-US" sz="4800" dirty="0" smtClean="0">
                <a:latin typeface="Algerian" pitchFamily="82" charset="0"/>
              </a:rPr>
            </a:br>
            <a:r>
              <a:rPr lang="en-US" sz="4800" dirty="0" smtClean="0">
                <a:latin typeface="Algerian" pitchFamily="82" charset="0"/>
              </a:rPr>
              <a:t>Executive Order No. 26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by :</a:t>
            </a:r>
          </a:p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ROSALYN P. MILLENA</a:t>
            </a:r>
          </a:p>
          <a:p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OCCUPATIONAL HEALTH &amp; SAFETY CONSULTANT</a:t>
            </a:r>
          </a:p>
          <a:p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DOLE ACCREDITATION No.  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1030-041116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Aharoni" pitchFamily="2" charset="-79"/>
                <a:cs typeface="Aharoni" pitchFamily="2" charset="-79"/>
              </a:rPr>
              <a:t>DSA is not allowed in the ff public places</a:t>
            </a: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Schools/colleges/universities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Youth recreational facilities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Elevators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Stairwells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Gas Stations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Storage areas for flammable &amp; combustible 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Hospitals/clinics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Food preparation areas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>
              <a:latin typeface="Aharoni" pitchFamily="2" charset="-79"/>
              <a:cs typeface="Aharoni" pitchFamily="2" charset="-79"/>
            </a:endParaRPr>
          </a:p>
          <a:p>
            <a:pPr marL="514350" indent="-514350">
              <a:buFont typeface="+mj-lt"/>
              <a:buAutoNum type="arabicPeriod"/>
            </a:pPr>
            <a:endParaRPr lang="en-US" sz="3600" dirty="0" smtClean="0">
              <a:latin typeface="Aharoni" pitchFamily="2" charset="-79"/>
              <a:cs typeface="Aharoni" pitchFamily="2" charset="-79"/>
            </a:endParaRP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Aharoni" pitchFamily="2" charset="-79"/>
                <a:cs typeface="Aharoni" pitchFamily="2" charset="-79"/>
              </a:rPr>
              <a:t>PENALTIES (Section 32 of RA 9211)</a:t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1. Smoking in public places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/conveyances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3200" dirty="0" smtClean="0">
                <a:latin typeface="Aharoni" pitchFamily="2" charset="-79"/>
                <a:cs typeface="Aharoni" pitchFamily="2" charset="-79"/>
              </a:rPr>
            </a:b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2. Smoking in enclosed places</a:t>
            </a:r>
            <a:r>
              <a:rPr lang="en-US" sz="32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open to the  </a:t>
            </a:r>
            <a:br>
              <a:rPr lang="en-US" sz="3200" dirty="0" smtClean="0">
                <a:latin typeface="Aharoni" pitchFamily="2" charset="-79"/>
                <a:cs typeface="Aharoni" pitchFamily="2" charset="-79"/>
              </a:rPr>
            </a:br>
            <a:r>
              <a:rPr lang="en-US" sz="32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   public</a:t>
            </a:r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2667000"/>
          <a:ext cx="7467599" cy="2057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48427"/>
                <a:gridCol w="2548427"/>
                <a:gridCol w="2370745"/>
              </a:tblGrid>
              <a:tr h="144018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First Offense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Second Offense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</a:t>
                      </a:r>
                      <a:r>
                        <a:rPr lang="en-US" sz="3200" baseline="30000" dirty="0" smtClean="0"/>
                        <a:t>rd</a:t>
                      </a:r>
                      <a:r>
                        <a:rPr lang="en-US" sz="3200" dirty="0" smtClean="0"/>
                        <a:t> Offense</a:t>
                      </a:r>
                      <a:endParaRPr lang="en-US" sz="3200" dirty="0"/>
                    </a:p>
                  </a:txBody>
                  <a:tcPr/>
                </a:tc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500 – 1,000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1,000 – 5,000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5,000 – 10,000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latin typeface="Aharoni" pitchFamily="2" charset="-79"/>
                <a:cs typeface="Aharoni" pitchFamily="2" charset="-79"/>
              </a:rPr>
              <a:t>Executive Order 26</a:t>
            </a:r>
            <a:br>
              <a:rPr lang="en-US" sz="4000" dirty="0" smtClean="0">
                <a:latin typeface="Aharoni" pitchFamily="2" charset="-79"/>
                <a:cs typeface="Aharoni" pitchFamily="2" charset="-79"/>
              </a:rPr>
            </a:br>
            <a:r>
              <a:rPr lang="en-US" sz="3100" dirty="0" smtClean="0">
                <a:latin typeface="Aharoni" pitchFamily="2" charset="-79"/>
                <a:cs typeface="Aharoni" pitchFamily="2" charset="-79"/>
              </a:rPr>
              <a:t>“Providing for the Establishment of Smoke-Free Environments in Public and Enclosed Space”</a:t>
            </a:r>
            <a:endParaRPr lang="en-US" sz="31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State  obligation (1987 Constitution)</a:t>
            </a:r>
          </a:p>
          <a:p>
            <a:pPr>
              <a:buNone/>
            </a:pPr>
            <a:r>
              <a:rPr lang="en-US" sz="4800" dirty="0" smtClean="0"/>
              <a:t>   </a:t>
            </a:r>
            <a:r>
              <a:rPr lang="en-US" sz="4800" b="1" dirty="0" smtClean="0"/>
              <a:t>To protect and promote the right to health and instill health consciousness among the Filipino  people.</a:t>
            </a:r>
          </a:p>
          <a:p>
            <a:pPr>
              <a:buNone/>
            </a:pPr>
            <a:endParaRPr lang="en-US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smtClean="0">
                <a:latin typeface="Aharoni" pitchFamily="2" charset="-79"/>
                <a:cs typeface="Aharoni" pitchFamily="2" charset="-79"/>
              </a:rPr>
              <a:t>Two related Laws</a:t>
            </a: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RA</a:t>
            </a:r>
            <a:r>
              <a:rPr lang="en-US" sz="4300" dirty="0" smtClean="0">
                <a:latin typeface="Aharoni" pitchFamily="2" charset="-79"/>
                <a:cs typeface="Aharoni" pitchFamily="2" charset="-79"/>
              </a:rPr>
              <a:t> 8749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– Philippine Clean Air Act (1999)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900" b="1" dirty="0" smtClean="0"/>
              <a:t>Prohibits smoking in enclosed public places &amp; public vehicles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RA </a:t>
            </a:r>
            <a:r>
              <a:rPr lang="en-US" sz="4300" dirty="0" smtClean="0">
                <a:latin typeface="Aharoni" pitchFamily="2" charset="-79"/>
                <a:cs typeface="Aharoni" pitchFamily="2" charset="-79"/>
              </a:rPr>
              <a:t>9211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– Tobacco Regulation Act (2003)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3900" b="1" dirty="0" smtClean="0"/>
              <a:t>Prohibits smoking in certain public places, in certain places frequented by minors  and prohibits selling of cigarettes to minors</a:t>
            </a:r>
            <a:endParaRPr lang="en-US" sz="39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Aharoni" pitchFamily="2" charset="-79"/>
                <a:cs typeface="Aharoni" pitchFamily="2" charset="-79"/>
              </a:rPr>
              <a:t>TERMINOLOGIES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059363"/>
          </a:xfrm>
        </p:spPr>
        <p:txBody>
          <a:bodyPr/>
          <a:lstStyle/>
          <a:p>
            <a:pPr>
              <a:buNone/>
            </a:pPr>
            <a:r>
              <a:rPr lang="en-US" b="1" u="sng" dirty="0" smtClean="0">
                <a:latin typeface="Aharoni" pitchFamily="2" charset="-79"/>
                <a:cs typeface="Aharoni" pitchFamily="2" charset="-79"/>
              </a:rPr>
              <a:t>Public Conveyances </a:t>
            </a:r>
            <a:r>
              <a:rPr lang="en-US" dirty="0" smtClean="0"/>
              <a:t>– </a:t>
            </a:r>
            <a:r>
              <a:rPr lang="en-US" b="1" dirty="0" smtClean="0"/>
              <a:t>mode of transportation</a:t>
            </a:r>
          </a:p>
          <a:p>
            <a:pPr>
              <a:buNone/>
            </a:pPr>
            <a:r>
              <a:rPr lang="en-US" b="1" dirty="0" smtClean="0"/>
              <a:t>servicing the general population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u="sng" dirty="0" smtClean="0">
                <a:latin typeface="Aharoni" pitchFamily="2" charset="-79"/>
                <a:cs typeface="Aharoni" pitchFamily="2" charset="-79"/>
              </a:rPr>
              <a:t>Public Places </a:t>
            </a:r>
            <a:r>
              <a:rPr lang="en-US" b="1" dirty="0" smtClean="0"/>
              <a:t>– means all places fix or mobile</a:t>
            </a:r>
          </a:p>
          <a:p>
            <a:pPr>
              <a:buNone/>
            </a:pPr>
            <a:r>
              <a:rPr lang="en-US" b="1" dirty="0" smtClean="0"/>
              <a:t>that are accessible to the public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Aharoni" pitchFamily="2" charset="-79"/>
                <a:cs typeface="Aharoni" pitchFamily="2" charset="-79"/>
              </a:rPr>
              <a:t>Coverage of EO 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26</a:t>
            </a:r>
            <a:endParaRPr lang="en-US" sz="4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b="1" dirty="0" smtClean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The order shall apply to ALL persons</a:t>
            </a:r>
          </a:p>
          <a:p>
            <a:pPr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whether resident or not, and ALL</a:t>
            </a:r>
          </a:p>
          <a:p>
            <a:pPr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places within Philippine territory.</a:t>
            </a:r>
          </a:p>
          <a:p>
            <a:pPr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 </a:t>
            </a:r>
          </a:p>
          <a:p>
            <a:pPr>
              <a:buNone/>
            </a:pPr>
            <a:endParaRPr lang="en-US" sz="36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latin typeface="Aharoni" pitchFamily="2" charset="-79"/>
                <a:cs typeface="Aharoni" pitchFamily="2" charset="-79"/>
              </a:rPr>
              <a:t>SECTION 4   of EO 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Designated Smoking Area (DSA) in</a:t>
            </a:r>
          </a:p>
          <a:p>
            <a:pPr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enclosed Space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Floor Area of DSA </a:t>
            </a:r>
            <a:r>
              <a:rPr lang="en-US" sz="3600" b="1" dirty="0" err="1" smtClean="0">
                <a:latin typeface="Aharoni" pitchFamily="2" charset="-79"/>
                <a:cs typeface="Aharoni" pitchFamily="2" charset="-79"/>
              </a:rPr>
              <a:t>atleast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5400" b="1" dirty="0" smtClean="0">
                <a:latin typeface="Aharoni" pitchFamily="2" charset="-79"/>
                <a:cs typeface="Aharoni" pitchFamily="2" charset="-79"/>
              </a:rPr>
              <a:t>(8) 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square meters </a:t>
            </a:r>
            <a:endParaRPr lang="en-US" sz="3600" b="1" dirty="0" smtClean="0">
              <a:cs typeface="Aharoni" pitchFamily="2" charset="-79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Must have a buffer zone of </a:t>
            </a:r>
            <a:r>
              <a:rPr lang="en-US" sz="3600" b="1" dirty="0" err="1" smtClean="0">
                <a:latin typeface="Aharoni" pitchFamily="2" charset="-79"/>
                <a:cs typeface="Aharoni" pitchFamily="2" charset="-79"/>
              </a:rPr>
              <a:t>atleast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5400" b="1" dirty="0" smtClean="0">
                <a:latin typeface="Aharoni" pitchFamily="2" charset="-79"/>
                <a:cs typeface="Aharoni" pitchFamily="2" charset="-79"/>
              </a:rPr>
              <a:t>(2) </a:t>
            </a: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meters</a:t>
            </a:r>
          </a:p>
          <a:p>
            <a:pPr marL="742950" indent="-742950">
              <a:buNone/>
            </a:pPr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  ( </a:t>
            </a:r>
            <a:r>
              <a:rPr lang="en-US" sz="3600" b="1" dirty="0" smtClean="0">
                <a:cs typeface="Aharoni" pitchFamily="2" charset="-79"/>
              </a:rPr>
              <a:t>at least 20% of the total floor area of the building or conveyances)</a:t>
            </a:r>
          </a:p>
          <a:p>
            <a:pPr>
              <a:buNone/>
            </a:pPr>
            <a:endParaRPr lang="en-US" sz="3600" b="1" dirty="0" smtClean="0">
              <a:latin typeface="Aharoni" pitchFamily="2" charset="-79"/>
              <a:cs typeface="Aharoni" pitchFamily="2" charset="-79"/>
            </a:endParaRPr>
          </a:p>
          <a:p>
            <a:endParaRPr lang="en-US" sz="36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haroni" pitchFamily="2" charset="-79"/>
                <a:cs typeface="Aharoni" pitchFamily="2" charset="-79"/>
              </a:rPr>
              <a:t>SECTION 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4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 of EO 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3.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No air escape from the DSA to smoke-free area</a:t>
            </a:r>
          </a:p>
          <a:p>
            <a:pPr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4. Ventilation of DSA shall be independent in the over-all ventilation system of the building</a:t>
            </a:r>
          </a:p>
          <a:p>
            <a:pPr marL="514350" indent="-514350">
              <a:buNone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5. Minors are not allowed inside the DSA/Buffer Area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Aharoni" pitchFamily="2" charset="-79"/>
                <a:cs typeface="Aharoni" pitchFamily="2" charset="-79"/>
              </a:rPr>
              <a:t>SECTION 4 of EO 26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742950" indent="-742950">
              <a:buNone/>
            </a:pP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6. DSA shall not be located shall not be located in or within 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(10) 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meters from entrances, exits, or ANY place where people pass or congregate or </a:t>
            </a:r>
            <a:r>
              <a:rPr lang="en-US" sz="3600" dirty="0" err="1" smtClean="0">
                <a:latin typeface="Aharoni" pitchFamily="2" charset="-79"/>
                <a:cs typeface="Aharoni" pitchFamily="2" charset="-79"/>
              </a:rPr>
              <a:t>infront</a:t>
            </a:r>
            <a:r>
              <a:rPr lang="en-US" sz="3600" dirty="0" smtClean="0">
                <a:latin typeface="Aharoni" pitchFamily="2" charset="-79"/>
                <a:cs typeface="Aharoni" pitchFamily="2" charset="-79"/>
              </a:rPr>
              <a:t> of intake ducts</a:t>
            </a:r>
            <a:endParaRPr lang="en-US" sz="5400" dirty="0" smtClean="0">
              <a:latin typeface="Aharoni" pitchFamily="2" charset="-79"/>
              <a:cs typeface="Aharoni" pitchFamily="2" charset="-79"/>
            </a:endParaRPr>
          </a:p>
          <a:p>
            <a:pPr marL="742950" indent="-742950">
              <a:buAutoNum type="arabicPeriod" startAt="4"/>
            </a:pPr>
            <a:endParaRPr lang="en-US" sz="36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haroni" pitchFamily="2" charset="-79"/>
                <a:cs typeface="Aharoni" pitchFamily="2" charset="-79"/>
              </a:rPr>
              <a:t>SECTION 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4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of EO 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26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7.  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DSA shall have </a:t>
            </a:r>
            <a:r>
              <a:rPr lang="en-US" b="1" dirty="0" err="1" smtClean="0">
                <a:latin typeface="Aharoni" pitchFamily="2" charset="-79"/>
                <a:cs typeface="Aharoni" pitchFamily="2" charset="-79"/>
              </a:rPr>
              <a:t>signages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on:</a:t>
            </a:r>
          </a:p>
          <a:p>
            <a:pPr lvl="1"/>
            <a:r>
              <a:rPr lang="en-US" dirty="0" smtClean="0"/>
              <a:t>    </a:t>
            </a:r>
            <a:r>
              <a:rPr lang="en-US" sz="3300" b="1" dirty="0" smtClean="0">
                <a:latin typeface="Aharoni" pitchFamily="2" charset="-79"/>
                <a:cs typeface="Aharoni" pitchFamily="2" charset="-79"/>
              </a:rPr>
              <a:t>Smoking Area signage</a:t>
            </a:r>
          </a:p>
          <a:p>
            <a:pPr lvl="1">
              <a:buNone/>
            </a:pPr>
            <a:endParaRPr lang="en-US" sz="3300" b="1" dirty="0" smtClean="0">
              <a:latin typeface="Aharoni" pitchFamily="2" charset="-79"/>
              <a:cs typeface="Aharoni" pitchFamily="2" charset="-79"/>
            </a:endParaRPr>
          </a:p>
          <a:p>
            <a:pPr lvl="1"/>
            <a:r>
              <a:rPr lang="en-US" sz="3300" b="1" dirty="0" smtClean="0">
                <a:latin typeface="Aharoni" pitchFamily="2" charset="-79"/>
                <a:cs typeface="Aharoni" pitchFamily="2" charset="-79"/>
              </a:rPr>
              <a:t>  Graphic health warnings on the   </a:t>
            </a:r>
          </a:p>
          <a:p>
            <a:pPr lvl="1">
              <a:buNone/>
            </a:pPr>
            <a:r>
              <a:rPr lang="en-US" sz="3300" b="1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300" b="1" dirty="0" smtClean="0">
                <a:latin typeface="Aharoni" pitchFamily="2" charset="-79"/>
                <a:cs typeface="Aharoni" pitchFamily="2" charset="-79"/>
              </a:rPr>
              <a:t>    effects  of tobacco use</a:t>
            </a:r>
          </a:p>
          <a:p>
            <a:pPr lvl="1">
              <a:buNone/>
            </a:pPr>
            <a:endParaRPr lang="en-US" sz="3300" b="1" dirty="0" smtClean="0">
              <a:latin typeface="Aharoni" pitchFamily="2" charset="-79"/>
              <a:cs typeface="Aharoni" pitchFamily="2" charset="-79"/>
            </a:endParaRPr>
          </a:p>
          <a:p>
            <a:pPr lvl="1"/>
            <a:r>
              <a:rPr lang="en-US" sz="3300" b="1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300" b="1" dirty="0" smtClean="0">
                <a:latin typeface="Aharoni" pitchFamily="2" charset="-79"/>
                <a:cs typeface="Aharoni" pitchFamily="2" charset="-79"/>
              </a:rPr>
              <a:t>   No entry signage for person below   </a:t>
            </a:r>
          </a:p>
          <a:p>
            <a:pPr lvl="1">
              <a:buNone/>
            </a:pPr>
            <a:r>
              <a:rPr lang="en-US" sz="3300" b="1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3300" b="1" dirty="0" smtClean="0">
                <a:latin typeface="Aharoni" pitchFamily="2" charset="-79"/>
                <a:cs typeface="Aharoni" pitchFamily="2" charset="-79"/>
              </a:rPr>
              <a:t>     (18)  years   old</a:t>
            </a:r>
            <a:endParaRPr lang="en-US" sz="33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334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ORIENTATION Executive Order No. 26</vt:lpstr>
      <vt:lpstr>Executive Order 26 “Providing for the Establishment of Smoke-Free Environments in Public and Enclosed Space”</vt:lpstr>
      <vt:lpstr>Two related Laws</vt:lpstr>
      <vt:lpstr>TERMINOLOGIES</vt:lpstr>
      <vt:lpstr>Coverage of EO 26</vt:lpstr>
      <vt:lpstr>SECTION 4   of EO 26</vt:lpstr>
      <vt:lpstr>SECTION 4   of EO 26</vt:lpstr>
      <vt:lpstr>SECTION 4 of EO 26</vt:lpstr>
      <vt:lpstr>SECTION 4 of EO 26</vt:lpstr>
      <vt:lpstr>DSA is not allowed in the ff public places</vt:lpstr>
      <vt:lpstr>PENALTIES (Section 32 of RA 9211) 1. Smoking in public places /conveyances  2. Smoking in enclosed places open to the       public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Order 26 “Providing for the Establishment of Smoke-Free Environments in Public and Enclosed Space”</dc:title>
  <dc:creator>Owner</dc:creator>
  <cp:lastModifiedBy>Owner</cp:lastModifiedBy>
  <cp:revision>31</cp:revision>
  <dcterms:created xsi:type="dcterms:W3CDTF">2004-12-31T16:05:18Z</dcterms:created>
  <dcterms:modified xsi:type="dcterms:W3CDTF">2004-12-31T19:51:31Z</dcterms:modified>
</cp:coreProperties>
</file>